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7DB36B-C643-487E-88E9-2178E044F73D}" type="datetimeFigureOut">
              <a:rPr lang="en-US" smtClean="0"/>
              <a:pPr/>
              <a:t>3/13/2013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40FBDB-9D34-4152-8B42-E039EF372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r>
              <a:rPr lang="en-US" dirty="0" smtClean="0"/>
              <a:t>Earth Science: 7.1A    Glaciers </a:t>
            </a:r>
            <a:endParaRPr lang="en-US" dirty="0"/>
          </a:p>
        </p:txBody>
      </p:sp>
      <p:pic>
        <p:nvPicPr>
          <p:cNvPr id="1026" name="Picture 2" descr="http://www.icelandviking.com/wp-content/uploads/2008/11/iceland-northern-l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59890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14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Ice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Ice sheets covered much of North America during the last ice age.</a:t>
            </a:r>
          </a:p>
          <a:p>
            <a:endParaRPr lang="en-US" sz="2400" dirty="0" smtClean="0"/>
          </a:p>
          <a:p>
            <a:r>
              <a:rPr lang="en-US" sz="2400" dirty="0" smtClean="0"/>
              <a:t>The last two remaining ice sheets cover about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10% of Earth’s land area.</a:t>
            </a: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One ice sheet covers about 80% of Greenland and averages about 1500 meters thick; 3000 meters in some places.</a:t>
            </a:r>
          </a:p>
          <a:p>
            <a:endParaRPr lang="en-US" sz="2400" dirty="0" smtClean="0"/>
          </a:p>
        </p:txBody>
      </p:sp>
      <p:pic>
        <p:nvPicPr>
          <p:cNvPr id="20486" name="Picture 6" descr="http://www.sciencepoles.org/pics/scientific_articles/ice_sheet_antarctica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212178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29718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Antarctic ice sheet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3246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Greenland ice sheet</a:t>
            </a:r>
            <a:endParaRPr lang="en-US" dirty="0"/>
          </a:p>
        </p:txBody>
      </p:sp>
      <p:pic>
        <p:nvPicPr>
          <p:cNvPr id="10" name="Picture 4" descr="http://www.sciencepoles.org/pics/scientific_articles/ice_sheet_greenland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3810000" cy="284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14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Ice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huge Antarctic ice sheet is nearly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4300 meters thick </a:t>
            </a:r>
            <a:r>
              <a:rPr lang="en-US" sz="2400" dirty="0" smtClean="0"/>
              <a:t>in places.</a:t>
            </a:r>
          </a:p>
          <a:p>
            <a:endParaRPr lang="en-US" sz="2400" dirty="0" smtClean="0"/>
          </a:p>
          <a:p>
            <a:r>
              <a:rPr lang="en-US" sz="2400" dirty="0" smtClean="0"/>
              <a:t>This glacier holds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80% of the world’s ice</a:t>
            </a:r>
            <a:r>
              <a:rPr lang="en-US" sz="2400" dirty="0" smtClean="0"/>
              <a:t> and nearly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two thirds of the world’s fresh water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If it melted, sea level would rise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60 – 70 meters </a:t>
            </a:r>
            <a:r>
              <a:rPr lang="en-US" sz="2400" dirty="0" smtClean="0"/>
              <a:t>and many of the world’s cities would disappear underwater.</a:t>
            </a:r>
          </a:p>
        </p:txBody>
      </p:sp>
      <p:pic>
        <p:nvPicPr>
          <p:cNvPr id="20486" name="Picture 6" descr="http://www.sciencepoles.org/pics/scientific_articles/ice_sheet_antarctica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212178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29718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Antarctic ice sheet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3246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Greenland ice sheet</a:t>
            </a:r>
            <a:endParaRPr lang="en-US" dirty="0"/>
          </a:p>
        </p:txBody>
      </p:sp>
      <p:pic>
        <p:nvPicPr>
          <p:cNvPr id="10" name="Picture 4" descr="http://www.sciencepoles.org/pics/scientific_articles/ice_sheet_greenland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3810000" cy="284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876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wonder how something as large as a glacier can move.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movement of glaciers is referred to as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Glacial flow happens in two ways: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Plastic flow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Basal slip</a:t>
            </a:r>
          </a:p>
        </p:txBody>
      </p:sp>
      <p:pic>
        <p:nvPicPr>
          <p:cNvPr id="21506" name="Picture 2" descr="http://img6.travelblog.org/Photos/48204/248866/t/2016558-Glacial-Flow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"/>
            <a:ext cx="3759200" cy="2819400"/>
          </a:xfrm>
          <a:prstGeom prst="rect">
            <a:avLst/>
          </a:prstGeom>
          <a:noFill/>
        </p:spPr>
      </p:pic>
      <p:pic>
        <p:nvPicPr>
          <p:cNvPr id="21508" name="Picture 4" descr="http://stloe.most.go.th/html/lo_index/LOcanada3/305/images/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64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Plastic flow </a:t>
            </a:r>
            <a:r>
              <a:rPr lang="en-US" sz="2400" dirty="0" smtClean="0"/>
              <a:t>involves movement within the ice.</a:t>
            </a:r>
          </a:p>
          <a:p>
            <a:endParaRPr lang="en-US" sz="2400" dirty="0" smtClean="0"/>
          </a:p>
          <a:p>
            <a:r>
              <a:rPr lang="en-US" sz="2400" dirty="0" smtClean="0"/>
              <a:t>Under pressure, the normally brittle ice begins to distort and change shape; a property known as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plasticity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 weight of the overlying ice  puts pressure on the ice beneath, causing it to flow downhill with gravity.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1508" name="Picture 4" descr="http://stloe.most.go.th/html/lo_index/LOcanada3/305/images/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3429000" cy="3429000"/>
          </a:xfrm>
          <a:prstGeom prst="rect">
            <a:avLst/>
          </a:prstGeom>
          <a:noFill/>
        </p:spPr>
      </p:pic>
      <p:pic>
        <p:nvPicPr>
          <p:cNvPr id="25602" name="Picture 2" descr="http://www.homepage.montana.edu/~geol445/hyperglac/systems2/f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3447719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00800" y="26670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 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64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534400" cy="2895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Basal slip </a:t>
            </a:r>
            <a:r>
              <a:rPr lang="en-US" sz="2400" dirty="0" smtClean="0"/>
              <a:t>is the second cause of ice movement.</a:t>
            </a:r>
          </a:p>
          <a:p>
            <a:endParaRPr lang="en-US" sz="2400" dirty="0" smtClean="0"/>
          </a:p>
          <a:p>
            <a:r>
              <a:rPr lang="en-US" sz="2400" dirty="0" smtClean="0"/>
              <a:t>Due to gravity, the entire ice mass actually slips downhill.</a:t>
            </a:r>
          </a:p>
          <a:p>
            <a:endParaRPr lang="en-US" sz="2400" dirty="0" smtClean="0"/>
          </a:p>
          <a:p>
            <a:r>
              <a:rPr lang="en-US" sz="2400" dirty="0" smtClean="0"/>
              <a:t>The layers closest  to the surface behave differently than the layers below.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6628" name="Picture 4" descr="http://www.indiana.edu/~g103/G103/Week8/glacm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49700"/>
            <a:ext cx="7755467" cy="290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64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534400" cy="2895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 uppermost zone of the glacier is not under enough pressure to have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plasticity</a:t>
            </a:r>
            <a:r>
              <a:rPr lang="en-US" sz="2400" dirty="0" smtClean="0"/>
              <a:t>. Instead, it rides piggyback on the flowing ice below.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plastic flow happens at about 50 meters below the glacier’s surface where the pressure increases. The greater the depth beneath the surface, the greater the plastic flow.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6628" name="Picture 4" descr="http://www.indiana.edu/~g103/G103/Week8/glacm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49700"/>
            <a:ext cx="7755467" cy="290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64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038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uppermost zone that does not have plasticity is brittle. We call this zone the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zone of fracture. </a:t>
            </a:r>
          </a:p>
          <a:p>
            <a:pPr>
              <a:buNone/>
            </a:pP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The zone of fracture experiences tension whenever the glacier moves over rough terrain. This tension results in deep cracks called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crevices. </a:t>
            </a:r>
          </a:p>
          <a:p>
            <a:pPr>
              <a:buNone/>
            </a:pP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Crevices can be 50 meters deep and are often covered by snow making them very dangerous to hikers who travel on glaciers.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7650" name="Picture 2" descr="http://harmonoutdoorsinc.com/newpics/_DSC0008_glacier%20crev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94760"/>
            <a:ext cx="4572000" cy="3063240"/>
          </a:xfrm>
          <a:prstGeom prst="rect">
            <a:avLst/>
          </a:prstGeom>
          <a:noFill/>
        </p:spPr>
      </p:pic>
      <p:pic>
        <p:nvPicPr>
          <p:cNvPr id="27652" name="Picture 4" descr="http://images.travelpod.com/users/gonetilwhenever/round_the_world.1167771600.009_fox_glacier_crev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258153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64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0386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Rates of Glacial Movement: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Different glaciers move at different rates.</a:t>
            </a:r>
          </a:p>
          <a:p>
            <a:endParaRPr lang="en-US" sz="2400" dirty="0" smtClean="0"/>
          </a:p>
          <a:p>
            <a:r>
              <a:rPr lang="en-US" sz="2400" dirty="0" smtClean="0"/>
              <a:t>Some flow so slowly that trees and plants can grow in the debris on their surface.</a:t>
            </a:r>
          </a:p>
          <a:p>
            <a:endParaRPr lang="en-US" sz="2400" dirty="0" smtClean="0"/>
          </a:p>
          <a:p>
            <a:r>
              <a:rPr lang="en-US" sz="2400" dirty="0" smtClean="0"/>
              <a:t>Other glaciers move several meters a day.</a:t>
            </a:r>
          </a:p>
          <a:p>
            <a:endParaRPr lang="en-US" sz="2400" dirty="0" smtClean="0"/>
          </a:p>
          <a:p>
            <a:r>
              <a:rPr lang="en-US" sz="2400" dirty="0" smtClean="0"/>
              <a:t>Still other glaciers may alternate between periods of fast movement and periods of slow movement or no movement at all.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29698" name="Picture 2" descr="glac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3400"/>
            <a:ext cx="4286250" cy="3219451"/>
          </a:xfrm>
          <a:prstGeom prst="rect">
            <a:avLst/>
          </a:prstGeom>
          <a:noFill/>
        </p:spPr>
      </p:pic>
      <p:pic>
        <p:nvPicPr>
          <p:cNvPr id="29700" name="Picture 4" descr="http://www.onepennysheet.com/wp-content/uploads/2009/08/Meltinggt-glacier-South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64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038600" cy="6400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Glaciers form whenever more snow falls in the winter than can melt in the summer.</a:t>
            </a:r>
          </a:p>
          <a:p>
            <a:endParaRPr lang="en-US" sz="2400" dirty="0" smtClean="0"/>
          </a:p>
          <a:p>
            <a:r>
              <a:rPr lang="en-US" sz="2400" dirty="0" smtClean="0"/>
              <a:t>Glaciers constantly gain and loose ice. Snow accumulates and ice forms in the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head</a:t>
            </a:r>
            <a:r>
              <a:rPr lang="en-US" sz="2400" dirty="0" smtClean="0"/>
              <a:t> of the glacier in the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zone of accumulation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In the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zone of accumulation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above the snowline</a:t>
            </a:r>
            <a:r>
              <a:rPr lang="en-US" sz="2400" dirty="0" smtClean="0"/>
              <a:t>, the glacier gains ice and forces movement.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4" descr="http://stloe.most.go.th/html/lo_index/LOcanada3/305/images/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64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038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area of the glacier below the snowline is where the glacier melts, losing ice and mass.</a:t>
            </a:r>
          </a:p>
          <a:p>
            <a:endParaRPr lang="en-US" sz="2400" dirty="0" smtClean="0"/>
          </a:p>
          <a:p>
            <a:r>
              <a:rPr lang="en-US" sz="2400" dirty="0" smtClean="0"/>
              <a:t>We call this area of glacial melting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zone of wastage.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the zone of wastage is where the glacier breaks up and melts away.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4" descr="http://stloe.most.go.th/html/lo_index/LOcanada3/305/images/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667000" cy="990600"/>
          </a:xfrm>
        </p:spPr>
        <p:txBody>
          <a:bodyPr/>
          <a:lstStyle/>
          <a:p>
            <a:r>
              <a:rPr lang="en-US" dirty="0" smtClean="0"/>
              <a:t>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196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recently as 15,000 years ago, up to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r>
              <a:rPr lang="en-US" sz="2400" dirty="0" smtClean="0"/>
              <a:t> percent of earth’s land was covered by an glacial ice.</a:t>
            </a:r>
          </a:p>
          <a:p>
            <a:endParaRPr lang="en-US" sz="2400" dirty="0" smtClean="0"/>
          </a:p>
          <a:p>
            <a:r>
              <a:rPr lang="en-US" sz="2400" dirty="0" smtClean="0"/>
              <a:t>Earth was covered by an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ice age</a:t>
            </a:r>
            <a:r>
              <a:rPr lang="en-US" sz="2400" dirty="0" smtClean="0"/>
              <a:t>; a period of time when much of Earth’s land surface was covered by glaciers.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glacier</a:t>
            </a:r>
            <a:r>
              <a:rPr lang="en-US" sz="2400" dirty="0" smtClean="0"/>
              <a:t> is a thick ice mass that moves slowly over the land surface.</a:t>
            </a:r>
            <a:endParaRPr lang="en-US" sz="2400" dirty="0"/>
          </a:p>
        </p:txBody>
      </p:sp>
      <p:pic>
        <p:nvPicPr>
          <p:cNvPr id="14338" name="Picture 2" descr="http://www.theresilientearth.com/files/images/lgm_earth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479" y="1188076"/>
            <a:ext cx="4572000" cy="2286000"/>
          </a:xfrm>
          <a:prstGeom prst="rect">
            <a:avLst/>
          </a:prstGeom>
          <a:noFill/>
        </p:spPr>
      </p:pic>
      <p:pic>
        <p:nvPicPr>
          <p:cNvPr id="14340" name="Picture 4" descr="http://www.sott.net/image/image/tmp/1168546766.499119.7791/medium/show6_ice_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64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038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Glaciers lose ice when large pieces break off their front edge in a process called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calving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Calving creates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icebergs</a:t>
            </a:r>
            <a:r>
              <a:rPr lang="en-US" sz="2400" dirty="0" smtClean="0"/>
              <a:t> when glaciers meet the ocean.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Because icebergs are slightly less dense than saltwater, they float low in the water. Only 10% of their mass is visible above water.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2770" name="Picture 2" descr="http://x37.xanga.com/aafa27716243045397233/b23430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57600"/>
            <a:ext cx="4053840" cy="2895600"/>
          </a:xfrm>
          <a:prstGeom prst="rect">
            <a:avLst/>
          </a:prstGeom>
          <a:noFill/>
        </p:spPr>
      </p:pic>
      <p:pic>
        <p:nvPicPr>
          <p:cNvPr id="32772" name="Picture 4" descr="http://static.howstuffworks.com/gif/iceberg-calv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457200"/>
            <a:ext cx="416633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64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64820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foot of a glacier, the bottom edge, can advance, retreat or remain in place. Which course it takes depends on the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glacier’s budget.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glacial budget </a:t>
            </a:r>
            <a:r>
              <a:rPr lang="en-US" sz="2400" dirty="0" smtClean="0"/>
              <a:t>is the balance between the amount of snow-ice accumulated at the top of the glacier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(the zone of accumulation</a:t>
            </a:r>
            <a:r>
              <a:rPr lang="en-US" sz="2400" dirty="0" smtClean="0"/>
              <a:t>) and the amount of loss at the glacier’s foot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 the zone of wastage).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4" descr="http://stloe.most.go.th/html/lo_index/LOcanada3/305/images/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64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Glaciers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64820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If more ice forms at the top of the glacier than melts at the bottom,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 the glacier advances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If the ice melts faster at the bottom than the glacier accumulates at the top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than the glacier retreats.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If the glacier builds ice at the top at the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same rate </a:t>
            </a:r>
            <a:r>
              <a:rPr lang="en-US" sz="2400" dirty="0" smtClean="0"/>
              <a:t>that it loses ice at the bottom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; the glacier’s budget is in balance and the glacier remains stationary.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4" descr="http://stloe.most.go.th/html/lo_index/LOcanada3/305/images/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Glaciers: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648200" cy="5715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8915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Valley Glaciers are found in mountains. They are streams of ice that flow between steep rock walls from a place near where snow accumulates.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Ice sheets cover large regions where the climate is extremely cold. They are huge compared to valley glaciers.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movement of glaciers is referred to as flow. Glacial flow happens in two ways: plastic flow and basal slip.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glacial budget is the balance (or lack of balance) between accumulation at the top of the glacier and melting at the bottom of the glacier.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667000" cy="990600"/>
          </a:xfrm>
        </p:spPr>
        <p:txBody>
          <a:bodyPr/>
          <a:lstStyle/>
          <a:p>
            <a:r>
              <a:rPr lang="en-US" dirty="0" smtClean="0"/>
              <a:t>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1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Glaciers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originate</a:t>
            </a:r>
            <a:r>
              <a:rPr lang="en-US" sz="2400" dirty="0" smtClean="0"/>
              <a:t> on land in places where more snow falls each winter than melts in summer.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snowline</a:t>
            </a:r>
            <a:r>
              <a:rPr lang="en-US" sz="2400" dirty="0" smtClean="0"/>
              <a:t> is the lowest elevation in an area that remains covered in snow all year.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 the poles</a:t>
            </a:r>
            <a:r>
              <a:rPr lang="en-US" sz="2400" dirty="0" smtClean="0"/>
              <a:t>, the snowline happens at sea level.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Closer to the equator</a:t>
            </a:r>
            <a:r>
              <a:rPr lang="en-US" sz="2400" dirty="0" smtClean="0"/>
              <a:t>, the snowline occurs only at the very tops of tall mountains.</a:t>
            </a:r>
            <a:endParaRPr lang="en-US" sz="2400" dirty="0"/>
          </a:p>
        </p:txBody>
      </p:sp>
      <p:pic>
        <p:nvPicPr>
          <p:cNvPr id="15362" name="Picture 2" descr="http://www.arthurdurkee.net/images/Snowline0009c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064" y="457200"/>
            <a:ext cx="4595936" cy="2438400"/>
          </a:xfrm>
          <a:prstGeom prst="rect">
            <a:avLst/>
          </a:prstGeom>
          <a:noFill/>
        </p:spPr>
      </p:pic>
      <p:pic>
        <p:nvPicPr>
          <p:cNvPr id="15364" name="Picture 4" descr="http://www.blisstree.com/flyawaycafe/files/2007/11/mt-herschel-antarc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147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667000" cy="990600"/>
          </a:xfrm>
        </p:spPr>
        <p:txBody>
          <a:bodyPr/>
          <a:lstStyle/>
          <a:p>
            <a:r>
              <a:rPr lang="en-US" dirty="0" smtClean="0"/>
              <a:t>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196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Instead of melting away,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snow above the snowline accumulates and compacts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 compressed snow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first </a:t>
            </a:r>
            <a:r>
              <a:rPr lang="en-US" sz="2400" dirty="0" smtClean="0"/>
              <a:t>crystallizes into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 ice grains.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Further pressure from the weight of additional snow </a:t>
            </a:r>
            <a:r>
              <a:rPr lang="en-US" sz="2400" dirty="0" smtClean="0"/>
              <a:t>changes the course grains into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interlocking grains of glacial ice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6386" name="Picture 2" descr="http://www.rutasur.com/en/images/stories/Picture%2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265269" cy="3200303"/>
          </a:xfrm>
          <a:prstGeom prst="rect">
            <a:avLst/>
          </a:prstGeom>
          <a:noFill/>
        </p:spPr>
      </p:pic>
      <p:pic>
        <p:nvPicPr>
          <p:cNvPr id="16388" name="Picture 4" descr="http://www.easytickets.com.sg/Honeymoon%20Packages/New/Images/Country%20Romance%20NZ/franz_josef_glac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49714"/>
            <a:ext cx="3409950" cy="320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667000" cy="990600"/>
          </a:xfrm>
        </p:spPr>
        <p:txBody>
          <a:bodyPr/>
          <a:lstStyle/>
          <a:p>
            <a:r>
              <a:rPr lang="en-US" dirty="0" smtClean="0"/>
              <a:t>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1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Glaciers appear to be motionless. Glaciers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actually move very, very slowly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If you sit near a glacier for a period of time you will hear cracks, creaks, and groans as the ice mass is slowly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pulled downhill by gravity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Glaciers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are also important agents of erosion</a:t>
            </a:r>
            <a:r>
              <a:rPr lang="en-US" sz="2400" dirty="0" smtClean="0"/>
              <a:t>. Like rivers, they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accumulate, transport, and deposit sediment </a:t>
            </a:r>
            <a:r>
              <a:rPr lang="en-US" sz="2400" dirty="0" smtClean="0"/>
              <a:t>as they move along their course grinding down rocks, boulders, and mountains in their path.</a:t>
            </a:r>
            <a:endParaRPr lang="en-US" sz="2400" dirty="0"/>
          </a:p>
        </p:txBody>
      </p:sp>
      <p:pic>
        <p:nvPicPr>
          <p:cNvPr id="16386" name="Picture 2" descr="http://www.rutasur.com/en/images/stories/Picture%2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265269" cy="3200303"/>
          </a:xfrm>
          <a:prstGeom prst="rect">
            <a:avLst/>
          </a:prstGeom>
          <a:noFill/>
        </p:spPr>
      </p:pic>
      <p:pic>
        <p:nvPicPr>
          <p:cNvPr id="16388" name="Picture 4" descr="http://www.easytickets.com.sg/Honeymoon%20Packages/New/Images/Country%20Romance%20NZ/franz_josef_glac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49714"/>
            <a:ext cx="3409950" cy="320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72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Valley 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768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Thousands of small glaciers exist in mountains around the world.</a:t>
            </a:r>
          </a:p>
          <a:p>
            <a:endParaRPr lang="en-US" sz="2400" dirty="0" smtClean="0"/>
          </a:p>
          <a:p>
            <a:r>
              <a:rPr lang="en-US" sz="2400" dirty="0" smtClean="0"/>
              <a:t>Unlike mountain streams, mountain glaciers advance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only a few millimeters to meters a day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Valley Glaciers </a:t>
            </a:r>
            <a:r>
              <a:rPr lang="en-US" sz="2400" dirty="0" smtClean="0"/>
              <a:t>slowly advance down a valley that was originally occupied by a stream or river.</a:t>
            </a:r>
            <a:endParaRPr lang="en-US" sz="2400" dirty="0"/>
          </a:p>
        </p:txBody>
      </p:sp>
      <p:pic>
        <p:nvPicPr>
          <p:cNvPr id="18434" name="Picture 2" descr="http://z.about.com/d/geology/1/0/I/N/valleyglac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"/>
            <a:ext cx="3810000" cy="2695575"/>
          </a:xfrm>
          <a:prstGeom prst="rect">
            <a:avLst/>
          </a:prstGeom>
          <a:noFill/>
        </p:spPr>
      </p:pic>
      <p:pic>
        <p:nvPicPr>
          <p:cNvPr id="18436" name="Picture 4" descr="http://stloe.most.go.th/html/lo_index/LOcanada3/305/images/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52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4114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Valley 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4572000" cy="2971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valley glacier </a:t>
            </a:r>
            <a:r>
              <a:rPr lang="en-US" sz="2800" dirty="0" smtClean="0"/>
              <a:t>is a stream of ice  that flows between steep rock walls from a place near the top of a mountain valley.</a:t>
            </a:r>
            <a:endParaRPr lang="en-US" sz="2800" dirty="0"/>
          </a:p>
        </p:txBody>
      </p:sp>
      <p:pic>
        <p:nvPicPr>
          <p:cNvPr id="19458" name="Picture 2" descr="http://geoinfo.amu.edu.pl/wpk/pe/a/harbbook/c_viii/images/icefields/Usg0154thum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3743325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14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Ice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Ice sheets </a:t>
            </a:r>
            <a:r>
              <a:rPr lang="en-US" sz="2400" dirty="0" smtClean="0"/>
              <a:t>are enormous ice masses that flow in all directions from one or more centers; much larger than glaciers.</a:t>
            </a:r>
          </a:p>
          <a:p>
            <a:endParaRPr lang="en-US" sz="2400" dirty="0" smtClean="0"/>
          </a:p>
          <a:p>
            <a:r>
              <a:rPr lang="en-US" sz="2400" dirty="0" smtClean="0"/>
              <a:t>Ice sheets are sometimes  called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continental ice sheets </a:t>
            </a:r>
            <a:r>
              <a:rPr lang="en-US" sz="2400" dirty="0" smtClean="0"/>
              <a:t>because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they cover very large regions</a:t>
            </a:r>
            <a:r>
              <a:rPr lang="en-US" sz="2400" dirty="0" smtClean="0"/>
              <a:t> where the climate is extremely cold.</a:t>
            </a:r>
          </a:p>
          <a:p>
            <a:endParaRPr lang="en-US" sz="2400" dirty="0" smtClean="0"/>
          </a:p>
          <a:p>
            <a:r>
              <a:rPr lang="en-US" sz="2400" dirty="0" smtClean="0"/>
              <a:t>The only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 day ice sheets </a:t>
            </a:r>
            <a:r>
              <a:rPr lang="en-US" sz="2400" dirty="0" smtClean="0"/>
              <a:t>are those covering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Antarctica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Greenland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4" name="Picture 4" descr="http://www.sciencepoles.org/pics/scientific_articles/ice_sheet_greenland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429000"/>
            <a:ext cx="3810000" cy="2842260"/>
          </a:xfrm>
          <a:prstGeom prst="rect">
            <a:avLst/>
          </a:prstGeom>
          <a:noFill/>
        </p:spPr>
      </p:pic>
      <p:pic>
        <p:nvPicPr>
          <p:cNvPr id="20486" name="Picture 6" descr="http://www.sciencepoles.org/pics/scientific_articles/ice_sheet_antarctica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212178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29718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Antarctic ice sheet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3246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Greenland ice 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14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Ice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Ice sheets covered much of North America during the last ice age.</a:t>
            </a:r>
          </a:p>
          <a:p>
            <a:endParaRPr lang="en-US" sz="2400" dirty="0" smtClean="0"/>
          </a:p>
          <a:p>
            <a:r>
              <a:rPr lang="en-US" sz="2400" dirty="0" smtClean="0"/>
              <a:t>The last two remaining ice sheets cover about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10% of Earth’s land area.</a:t>
            </a:r>
          </a:p>
          <a:p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One ice sheet covers about 80% of Greenland and averages about 1500 meters thick; 3000 meters in some places.</a:t>
            </a:r>
          </a:p>
          <a:p>
            <a:endParaRPr lang="en-US" sz="2400" dirty="0" smtClean="0"/>
          </a:p>
        </p:txBody>
      </p:sp>
      <p:pic>
        <p:nvPicPr>
          <p:cNvPr id="20486" name="Picture 6" descr="http://www.sciencepoles.org/pics/scientific_articles/ice_sheet_antarctica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212178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29718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Antarctic ice sheet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3246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Greenland ice sheet</a:t>
            </a:r>
            <a:endParaRPr lang="en-US" dirty="0"/>
          </a:p>
        </p:txBody>
      </p:sp>
      <p:pic>
        <p:nvPicPr>
          <p:cNvPr id="10" name="Picture 4" descr="http://www.sciencepoles.org/pics/scientific_articles/ice_sheet_greenland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3810000" cy="284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467</TotalTime>
  <Words>1302</Words>
  <Application>Microsoft Office PowerPoint</Application>
  <PresentationFormat>On-screen Show (4:3)</PresentationFormat>
  <Paragraphs>170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Earth Science: 7.1A    Glaciers </vt:lpstr>
      <vt:lpstr>Glaciers</vt:lpstr>
      <vt:lpstr>Glaciers</vt:lpstr>
      <vt:lpstr>Glaciers</vt:lpstr>
      <vt:lpstr>Glaciers</vt:lpstr>
      <vt:lpstr>Valley Glaciers</vt:lpstr>
      <vt:lpstr>Valley Glaciers</vt:lpstr>
      <vt:lpstr>Ice Sheets</vt:lpstr>
      <vt:lpstr>Ice Sheets</vt:lpstr>
      <vt:lpstr>Ice Sheets</vt:lpstr>
      <vt:lpstr>Ice Sheets</vt:lpstr>
      <vt:lpstr>How Glaciers Move</vt:lpstr>
      <vt:lpstr>How Glaciers Move</vt:lpstr>
      <vt:lpstr>How Glaciers Move</vt:lpstr>
      <vt:lpstr>How Glaciers Move</vt:lpstr>
      <vt:lpstr>How Glaciers Move</vt:lpstr>
      <vt:lpstr>How Glaciers Move</vt:lpstr>
      <vt:lpstr>How Glaciers Move</vt:lpstr>
      <vt:lpstr>How Glaciers Move</vt:lpstr>
      <vt:lpstr>How Glaciers Move</vt:lpstr>
      <vt:lpstr>How Glaciers Move</vt:lpstr>
      <vt:lpstr>How Glaciers Move</vt:lpstr>
      <vt:lpstr>Glaciers: Key Concepts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Science: 7.1     Glaciers</dc:title>
  <dc:creator>Joe Demko</dc:creator>
  <cp:lastModifiedBy>Joe Demko</cp:lastModifiedBy>
  <cp:revision>38</cp:revision>
  <dcterms:created xsi:type="dcterms:W3CDTF">2009-10-17T19:50:51Z</dcterms:created>
  <dcterms:modified xsi:type="dcterms:W3CDTF">2013-03-13T14:15:15Z</dcterms:modified>
</cp:coreProperties>
</file>